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79" r:id="rId5"/>
  </p:sldMasterIdLst>
  <p:notesMasterIdLst>
    <p:notesMasterId r:id="rId25"/>
  </p:notesMasterIdLst>
  <p:sldIdLst>
    <p:sldId id="279" r:id="rId6"/>
    <p:sldId id="280" r:id="rId7"/>
    <p:sldId id="293" r:id="rId8"/>
    <p:sldId id="295" r:id="rId9"/>
    <p:sldId id="296" r:id="rId10"/>
    <p:sldId id="297" r:id="rId11"/>
    <p:sldId id="298" r:id="rId12"/>
    <p:sldId id="294" r:id="rId13"/>
    <p:sldId id="263" r:id="rId14"/>
    <p:sldId id="292" r:id="rId15"/>
    <p:sldId id="291" r:id="rId16"/>
    <p:sldId id="288" r:id="rId17"/>
    <p:sldId id="289" r:id="rId18"/>
    <p:sldId id="275" r:id="rId19"/>
    <p:sldId id="269" r:id="rId20"/>
    <p:sldId id="272" r:id="rId21"/>
    <p:sldId id="290" r:id="rId22"/>
    <p:sldId id="276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545C-F819-4A93-9671-A5DB2D939890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8C238-5A2B-4BC7-81A0-634ACF2160D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6331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4C85E-D921-41A7-B6D8-D9625E9A740F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3428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4C85E-D921-41A7-B6D8-D9625E9A740F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767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4C85E-D921-41A7-B6D8-D9625E9A740F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0507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012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64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368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65163" y="1311275"/>
            <a:ext cx="13906501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6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39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7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3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7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2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3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6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39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3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101600" y="533400"/>
            <a:ext cx="10363200" cy="685800"/>
          </a:xfrm>
        </p:spPr>
        <p:txBody>
          <a:bodyPr anchor="b" anchorCtr="1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200" y="1752600"/>
            <a:ext cx="9753600" cy="411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8CBCEE-9EB6-4610-AF06-C7FFC9111A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58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06D1-D9D8-4E06-AA1D-91750EB28BA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1BA76-4E75-4C46-A194-CBA3451488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4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01617-C3D3-4F97-BFC6-D3ECC1AFDA7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2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F7CF7-B052-4DDF-B083-D6CF17B5642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7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3AB31-EC58-468C-A632-49FA31F7FF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26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EF7DC-3646-4445-85A5-BE6DB587D58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5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D593-A195-4EB4-ACC7-26DA494FD1C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3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22526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A9BF3-37FC-4F0D-B8AE-94096B6E034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83F12-EA40-4B8F-A9DB-BB2E389A65B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26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9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94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5B8E9-A1EE-4F69-9B11-1B5BC602166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46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7811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7811"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781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7811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781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39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1279D731-ACC5-4FAF-8CC6-EF54919B79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F0F79376-3F9C-4846-9940-143206A72E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15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A49682A9-B597-4D3F-987E-575A2C8A3364}" type="datetimeFigureOut">
              <a:rPr lang="en-SG" smtClean="0">
                <a:solidFill>
                  <a:srgbClr val="222A35">
                    <a:tint val="75000"/>
                  </a:srgbClr>
                </a:solidFill>
              </a:rPr>
              <a:pPr defTabSz="914354">
                <a:defRPr/>
              </a:pPr>
              <a:t>24/10/2017</a:t>
            </a:fld>
            <a:endParaRPr lang="en-SG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en-SG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8005F7F7-33AD-4B8A-8A5C-653195F3C47E}" type="slidenum">
              <a:rPr lang="en-SG" smtClean="0">
                <a:solidFill>
                  <a:srgbClr val="222A35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-SG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53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10/24/2017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6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B9AB-1929-4701-A6D7-F7BBC337D0A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10/24/2017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E439-0B70-4647-AFAE-FA65712AB6E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2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10/24/2017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87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629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102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802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277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467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525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4E05B-5F5F-4FD0-B649-8F5096DF4509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6FBA-D073-469D-8CB8-C87AF8171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217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6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661988" y="1308100"/>
            <a:ext cx="13906501" cy="5908675"/>
            <a:chOff x="-313" y="824"/>
            <a:chExt cx="6570" cy="3722"/>
          </a:xfrm>
        </p:grpSpPr>
        <p:sp>
          <p:nvSpPr>
            <p:cNvPr id="61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39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7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3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7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2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3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6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39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7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3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DB9EB-0F29-43D4-B5AF-5A471193B7D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36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6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6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6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9274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ver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89794" tIns="45606" rIns="89794" bIns="456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89794" tIns="45606" rIns="89794" bIns="456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89794" tIns="45606" rIns="89794" bIns="456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4421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4421"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89794" tIns="45606" rIns="89794" bIns="456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44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89794" tIns="45606" rIns="89794" bIns="456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4421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44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5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119442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291" indent="-447291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0774" indent="-373291" algn="l" defTabSz="11944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976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090474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7031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4233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586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8847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828" indent="-298195" algn="l" defTabSz="11944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242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421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802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839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603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906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0270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7327" algn="l" defTabSz="11944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10/24/2017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0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898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97" indent="-224797" algn="l" defTabSz="898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390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35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683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272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7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75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75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47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29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6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774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07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15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75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0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4742" tIns="34289" rIns="6474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4742" tIns="34289" rIns="6474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58132"/>
              <a:t>10/24/2017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58132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7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8581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947" indent="-214947" algn="l" defTabSz="8581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483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04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005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0502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5910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87964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17042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5676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28725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58132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287538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15844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44706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73610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02186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31168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33700" y="0"/>
            <a:ext cx="9258300" cy="6858000"/>
            <a:chOff x="2933700" y="0"/>
            <a:chExt cx="9258300" cy="6858000"/>
          </a:xfrm>
          <a:solidFill>
            <a:schemeClr val="tx1"/>
          </a:solidFill>
        </p:grpSpPr>
        <p:sp>
          <p:nvSpPr>
            <p:cNvPr id="10" name="Rectangle 9"/>
            <p:cNvSpPr/>
            <p:nvPr/>
          </p:nvSpPr>
          <p:spPr>
            <a:xfrm>
              <a:off x="5276850" y="0"/>
              <a:ext cx="69151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2933700" y="0"/>
              <a:ext cx="2343150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>
                <a:solidFill>
                  <a:srgbClr val="F2F2F2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513030" y="1289367"/>
            <a:ext cx="64427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89666">
              <a:defRPr/>
            </a:pPr>
            <a:r>
              <a:rPr lang="en-US" sz="6000" cap="all" spc="-300" dirty="0">
                <a:solidFill>
                  <a:srgbClr val="3F9CD2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MARKET SINGAPORE®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6687" y="2938840"/>
            <a:ext cx="670754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89666">
              <a:defRPr/>
            </a:pPr>
            <a:r>
              <a:rPr lang="en-US" sz="7200" cap="all" spc="-300" dirty="0">
                <a:solidFill>
                  <a:srgbClr val="F2F2F2"/>
                </a:solidFill>
                <a:latin typeface="Lato Black" panose="020F0A02020204030203" pitchFamily="34" charset="0"/>
              </a:rPr>
              <a:t>NEW</a:t>
            </a:r>
          </a:p>
          <a:p>
            <a:pPr algn="r" defTabSz="889666">
              <a:defRPr/>
            </a:pPr>
            <a:r>
              <a:rPr lang="en-US" sz="7200" cap="all" spc="-300" dirty="0">
                <a:solidFill>
                  <a:srgbClr val="3F9CD2">
                    <a:lumMod val="60000"/>
                    <a:lumOff val="40000"/>
                  </a:srgbClr>
                </a:solidFill>
                <a:latin typeface="Lato Black" panose="020F0A02020204030203" pitchFamily="34" charset="0"/>
              </a:rPr>
              <a:t>PRODUCT LAUNCH</a:t>
            </a:r>
          </a:p>
        </p:txBody>
      </p:sp>
    </p:spTree>
    <p:extLst>
      <p:ext uri="{BB962C8B-B14F-4D97-AF65-F5344CB8AC3E}">
        <p14:creationId xmlns:p14="http://schemas.microsoft.com/office/powerpoint/2010/main" val="37245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06" y="1700213"/>
            <a:ext cx="2578894" cy="5157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88" y="2066928"/>
            <a:ext cx="83724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Both healthy bacteria (probiotics) and potentially unhealthy bacteria populate within the digestive tract. </a:t>
            </a:r>
          </a:p>
          <a:p>
            <a:endParaRPr lang="en-US" sz="2800" b="1" dirty="0"/>
          </a:p>
          <a:p>
            <a:r>
              <a:rPr lang="en-US" sz="2800" b="1" dirty="0"/>
              <a:t>Maintaining a balance of these two types of bacteria is essential in maintaining health.</a:t>
            </a:r>
            <a:endParaRPr lang="en-SG" sz="2800" b="1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788" y="585787"/>
            <a:ext cx="1061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Your Children’s Digestive Tract is Delicate… </a:t>
            </a:r>
            <a:endParaRPr lang="en-SG" sz="3600" b="1" dirty="0"/>
          </a:p>
        </p:txBody>
      </p:sp>
    </p:spTree>
    <p:extLst>
      <p:ext uri="{BB962C8B-B14F-4D97-AF65-F5344CB8AC3E}">
        <p14:creationId xmlns:p14="http://schemas.microsoft.com/office/powerpoint/2010/main" val="42044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072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22237"/>
            <a:ext cx="12192000" cy="1325563"/>
          </a:xfrm>
        </p:spPr>
        <p:txBody>
          <a:bodyPr/>
          <a:lstStyle/>
          <a:p>
            <a:pPr algn="ctr"/>
            <a:r>
              <a:rPr lang="en-SG" b="1" dirty="0">
                <a:solidFill>
                  <a:schemeClr val="bg1"/>
                </a:solidFill>
              </a:rPr>
              <a:t> </a:t>
            </a:r>
            <a:r>
              <a:rPr lang="en-US" sz="4000" b="1" spc="-53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DNA Miracles™ Chewable Probiotics</a:t>
            </a:r>
            <a:endParaRPr lang="en-SG" sz="4000" b="1" spc="-53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6226175"/>
            <a:ext cx="12192000" cy="3889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Code: SG6940 | DC:S$38.75 | SR:S$54.25 | BV:17</a:t>
            </a:r>
            <a:endParaRPr lang="en-SG" sz="2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9502385" y="4046097"/>
            <a:ext cx="3291840" cy="3291840"/>
            <a:chOff x="7188503" y="1335315"/>
            <a:chExt cx="4297680" cy="4297680"/>
          </a:xfrm>
        </p:grpSpPr>
        <p:sp>
          <p:nvSpPr>
            <p:cNvPr id="10" name="Oval 9"/>
            <p:cNvSpPr/>
            <p:nvPr/>
          </p:nvSpPr>
          <p:spPr>
            <a:xfrm>
              <a:off x="7188503" y="1335315"/>
              <a:ext cx="4297680" cy="4297680"/>
            </a:xfrm>
            <a:prstGeom prst="ellipse">
              <a:avLst/>
            </a:prstGeom>
            <a:solidFill>
              <a:srgbClr val="1891AB">
                <a:lumMod val="60000"/>
                <a:lumOff val="4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458993" y="1515189"/>
              <a:ext cx="3474720" cy="3474720"/>
            </a:xfrm>
            <a:prstGeom prst="ellipse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spc="-113" dirty="0">
                  <a:ln w="3175">
                    <a:noFill/>
                  </a:ln>
                  <a:solidFill>
                    <a:prstClr val="white"/>
                  </a:solidFill>
                  <a:latin typeface="Raleway" panose="020B0503030101060003" pitchFamily="34" charset="0"/>
                  <a:cs typeface="Arial" panose="020B0604020202020204" pitchFamily="34" charset="0"/>
                </a:rPr>
                <a:t>FOR YOUR KIDS</a:t>
              </a:r>
            </a:p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-113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0"/>
                  <a:ea typeface="+mn-ea"/>
                  <a:cs typeface="Arial" panose="020B0604020202020204" pitchFamily="34" charset="0"/>
                </a:rPr>
                <a:t>AVAILABLE NOW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67" y="907487"/>
            <a:ext cx="5707626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072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226175"/>
            <a:ext cx="12192000" cy="3889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Code: SG6940 | DC:S$38.75 | SR:S$54.25 | BV:17</a:t>
            </a:r>
            <a:endParaRPr lang="en-SG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4580" y="1978430"/>
            <a:ext cx="84083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Delivers five billion bacteria in each chewable tablet</a:t>
            </a: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Utilises the LiveBac™* tableting process to ensure viability of the bacteria</a:t>
            </a: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Promotes healthy immune system functions</a:t>
            </a:r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SG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94580" y="5634676"/>
            <a:ext cx="589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*LiveBac™ is the trademark of </a:t>
            </a:r>
            <a:r>
              <a:rPr lang="en-US" dirty="0" err="1"/>
              <a:t>Nutraceutix</a:t>
            </a:r>
            <a:r>
              <a:rPr lang="en-US" dirty="0"/>
              <a:t> Inc. </a:t>
            </a:r>
            <a:endParaRPr lang="en-S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39" y="1171093"/>
            <a:ext cx="5707626" cy="57076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2237"/>
            <a:ext cx="12192000" cy="1325563"/>
          </a:xfrm>
        </p:spPr>
        <p:txBody>
          <a:bodyPr/>
          <a:lstStyle/>
          <a:p>
            <a:pPr algn="ctr"/>
            <a:r>
              <a:rPr lang="en-SG" b="1" dirty="0">
                <a:solidFill>
                  <a:schemeClr val="bg1"/>
                </a:solidFill>
              </a:rPr>
              <a:t> </a:t>
            </a:r>
            <a:r>
              <a:rPr lang="en-US" sz="4000" b="1" spc="-53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DNA Miracles™ Chewable Probiotics</a:t>
            </a:r>
            <a:endParaRPr lang="en-SG" sz="4000" b="1" spc="-53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3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072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226175"/>
            <a:ext cx="12192000" cy="3889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Code: SG6940 | DC:S$38.75 | SR:S$54.25 | BV:17</a:t>
            </a:r>
            <a:endParaRPr lang="en-SG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586" y="1824970"/>
            <a:ext cx="84083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Provides good bacteria to help maintain bacterial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Provides beneficial bacteria to promote healthy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digestion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Promotes stomach comfort and bowel regularity</a:t>
            </a:r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SG" sz="2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2237"/>
            <a:ext cx="12192000" cy="1325563"/>
          </a:xfrm>
        </p:spPr>
        <p:txBody>
          <a:bodyPr/>
          <a:lstStyle/>
          <a:p>
            <a:pPr algn="ctr"/>
            <a:r>
              <a:rPr lang="en-SG" b="1" dirty="0">
                <a:solidFill>
                  <a:schemeClr val="bg1"/>
                </a:solidFill>
              </a:rPr>
              <a:t> </a:t>
            </a:r>
            <a:r>
              <a:rPr lang="en-US" sz="4000" b="1" spc="-53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DNA Miracles™ Chewable Probiotics</a:t>
            </a:r>
            <a:endParaRPr lang="en-SG" sz="4000" b="1" spc="-53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39" y="1171093"/>
            <a:ext cx="5707626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9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072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226175"/>
            <a:ext cx="12192000" cy="3889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Code: SG6940 | DC:S$38.75 | SR:S$54.25 | BV:17</a:t>
            </a:r>
            <a:endParaRPr lang="en-SG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4354" y="1590757"/>
            <a:ext cx="840836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Supports healthy digestive functions</a:t>
            </a: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Supports healthy teeth and gums</a:t>
            </a: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Contains five unique bacterial strains </a:t>
            </a:r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/>
              <a:t>◦Streptococcus </a:t>
            </a:r>
            <a:r>
              <a:rPr lang="en-US" sz="2400" i="1" dirty="0" err="1"/>
              <a:t>salivarius</a:t>
            </a:r>
            <a:endParaRPr lang="en-SG" sz="2400" dirty="0"/>
          </a:p>
          <a:p>
            <a:r>
              <a:rPr lang="en-US" sz="2400" i="1" dirty="0"/>
              <a:t>◦Lactobacillus </a:t>
            </a:r>
            <a:r>
              <a:rPr lang="en-US" sz="2400" i="1" dirty="0" err="1"/>
              <a:t>rhamnosus</a:t>
            </a:r>
            <a:endParaRPr lang="en-SG" sz="2400" dirty="0"/>
          </a:p>
          <a:p>
            <a:r>
              <a:rPr lang="en-US" sz="2400" i="1" dirty="0"/>
              <a:t>◦Lactobacillus </a:t>
            </a:r>
            <a:r>
              <a:rPr lang="en-US" sz="2400" i="1" dirty="0" err="1"/>
              <a:t>salivarius</a:t>
            </a:r>
            <a:endParaRPr lang="en-SG" sz="2400" dirty="0"/>
          </a:p>
          <a:p>
            <a:r>
              <a:rPr lang="en-US" sz="2400" i="1" dirty="0"/>
              <a:t>◦Lactobacillus </a:t>
            </a:r>
            <a:r>
              <a:rPr lang="en-US" sz="2400" i="1" dirty="0" err="1"/>
              <a:t>paracasei</a:t>
            </a:r>
            <a:endParaRPr lang="en-SG" sz="2400" dirty="0"/>
          </a:p>
          <a:p>
            <a:r>
              <a:rPr lang="en-US" sz="2400" i="1" dirty="0"/>
              <a:t>◦Lactobacillus </a:t>
            </a:r>
            <a:r>
              <a:rPr lang="en-US" sz="2400" i="1" dirty="0" err="1"/>
              <a:t>plantarum</a:t>
            </a:r>
            <a:endParaRPr lang="en-SG" sz="2400" dirty="0"/>
          </a:p>
          <a:p>
            <a:endParaRPr lang="en-US" sz="2800" dirty="0"/>
          </a:p>
          <a:p>
            <a:endParaRPr lang="en-SG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222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>
                <a:solidFill>
                  <a:schemeClr val="bg1"/>
                </a:solidFill>
              </a:rPr>
              <a:t> </a:t>
            </a:r>
            <a:r>
              <a:rPr lang="en-US" sz="4000" b="1" spc="-53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DNA Miracles™ Chewable Probiotics</a:t>
            </a:r>
            <a:endParaRPr lang="en-SG" sz="4000" b="1" spc="-53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39" y="1171093"/>
            <a:ext cx="5707626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9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5301"/>
          </a:xfrm>
        </p:spPr>
      </p:pic>
      <p:sp>
        <p:nvSpPr>
          <p:cNvPr id="6" name="Rectangle 5"/>
          <p:cNvSpPr/>
          <p:nvPr/>
        </p:nvSpPr>
        <p:spPr>
          <a:xfrm>
            <a:off x="1552413" y="488256"/>
            <a:ext cx="51966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cap="all" spc="-300" dirty="0">
                <a:solidFill>
                  <a:srgbClr val="002060"/>
                </a:solidFill>
                <a:latin typeface="Lato Black" panose="020F0A02020204030203" pitchFamily="34" charset="0"/>
              </a:rPr>
              <a:t>Start enhancing </a:t>
            </a:r>
            <a:endParaRPr kumimoji="0" lang="en-US" sz="5400" b="1" i="0" u="none" strike="noStrike" kern="1200" cap="all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2413" y="2055813"/>
            <a:ext cx="63321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889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cap="all" spc="-300" dirty="0">
                <a:solidFill>
                  <a:srgbClr val="002060"/>
                </a:solidFill>
                <a:latin typeface="Lato Black" panose="020F0A02020204030203" pitchFamily="34" charset="0"/>
              </a:rPr>
              <a:t>Driving experience</a:t>
            </a:r>
            <a:endParaRPr kumimoji="0" lang="en-US" sz="6000" b="1" i="0" u="none" strike="noStrike" kern="1200" cap="all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9798" y="1222713"/>
            <a:ext cx="20395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cap="all" spc="-300" dirty="0">
                <a:solidFill>
                  <a:srgbClr val="ED4B3D">
                    <a:lumMod val="50000"/>
                  </a:srgbClr>
                </a:solidFill>
                <a:latin typeface="Lato Black" panose="020F0A02020204030203" pitchFamily="34" charset="0"/>
              </a:rPr>
              <a:t>Your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ED4B3D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2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26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7" y="1546726"/>
            <a:ext cx="11242248" cy="41134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583687" y="-387927"/>
            <a:ext cx="13377912" cy="7410687"/>
          </a:xfrm>
          <a:prstGeom prst="ellipse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6" y="1200108"/>
            <a:ext cx="4852219" cy="48522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897240" y="4537301"/>
            <a:ext cx="2689615" cy="2637921"/>
            <a:chOff x="7188503" y="1335315"/>
            <a:chExt cx="4297680" cy="4297680"/>
          </a:xfrm>
          <a:solidFill>
            <a:srgbClr val="FF0000"/>
          </a:solidFill>
        </p:grpSpPr>
        <p:sp>
          <p:nvSpPr>
            <p:cNvPr id="8" name="Oval 7"/>
            <p:cNvSpPr/>
            <p:nvPr/>
          </p:nvSpPr>
          <p:spPr>
            <a:xfrm>
              <a:off x="7188503" y="1335315"/>
              <a:ext cx="4297680" cy="42976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580086" y="1746794"/>
              <a:ext cx="3474720" cy="347472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13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0"/>
                  <a:cs typeface="Arial" panose="020B0604020202020204" pitchFamily="34" charset="0"/>
                </a:rPr>
                <a:t>Available</a:t>
              </a:r>
              <a:r>
                <a:rPr kumimoji="0" lang="en-US" sz="2800" b="0" i="0" u="none" strike="noStrike" kern="0" cap="none" spc="-113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spc="-113" baseline="0" dirty="0">
                  <a:ln w="3175">
                    <a:noFill/>
                  </a:ln>
                  <a:solidFill>
                    <a:prstClr val="white"/>
                  </a:solidFill>
                  <a:latin typeface="Raleway" panose="020B0503030101060003" pitchFamily="34" charset="0"/>
                  <a:cs typeface="Arial" panose="020B0604020202020204" pitchFamily="34" charset="0"/>
                </a:rPr>
                <a:t>Now</a:t>
              </a:r>
              <a:endParaRPr kumimoji="0" lang="en-US" sz="2800" b="0" i="0" u="none" strike="noStrike" kern="0" cap="none" spc="-113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33611" y="-19092"/>
            <a:ext cx="7924800" cy="12192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4000" b="1" dirty="0"/>
              <a:t>Introducing 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0574" y="244492"/>
            <a:ext cx="12192000" cy="1066800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FFF00"/>
                </a:solidFill>
              </a:rPr>
              <a:t>Friction Free 3000™ Engine Treatment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0011" y="5660196"/>
            <a:ext cx="12192000" cy="12192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chemeClr val="accent6"/>
                </a:solidFill>
                <a:effectLst/>
              </a:rPr>
              <a:t>Better Engine Performance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chemeClr val="accent6"/>
                </a:solidFill>
                <a:effectLst/>
              </a:rPr>
              <a:t>And Better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138211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1" y="4771271"/>
            <a:ext cx="3571875" cy="1859176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91481" y="-34540"/>
            <a:ext cx="8656637" cy="1066800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FFF00"/>
                </a:solidFill>
              </a:rPr>
              <a:t>Friction Free 3000™ Engine Treatment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85937" y="6133287"/>
            <a:ext cx="12192000" cy="12192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Code: SG6530 | DC:S$25.50 | SR:S$35.75 | BV: 8.5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876" y="1195805"/>
            <a:ext cx="8376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/>
              <a:t>How is it different </a:t>
            </a:r>
          </a:p>
          <a:p>
            <a:pPr algn="ctr">
              <a:defRPr/>
            </a:pPr>
            <a:r>
              <a:rPr lang="en-US" sz="2800" dirty="0"/>
              <a:t>from other engine additives on the market ?</a:t>
            </a:r>
          </a:p>
          <a:p>
            <a:pPr algn="ctr"/>
            <a:endParaRPr lang="en-SG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79149" y="3621914"/>
            <a:ext cx="767953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sz="2800" dirty="0"/>
          </a:p>
          <a:p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822" y="1157642"/>
            <a:ext cx="5585245" cy="5585245"/>
          </a:xfrm>
          <a:prstGeom prst="rect">
            <a:avLst/>
          </a:prstGeom>
        </p:spPr>
      </p:pic>
      <p:sp>
        <p:nvSpPr>
          <p:cNvPr id="8" name="Rectangle: Rounded Corners 58"/>
          <p:cNvSpPr/>
          <p:nvPr/>
        </p:nvSpPr>
        <p:spPr>
          <a:xfrm>
            <a:off x="3571876" y="2479343"/>
            <a:ext cx="8494077" cy="114257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effectLst>
            <a:outerShdw blurRad="165100" dist="38100" dir="5400000" algn="t" rotWithShape="0">
              <a:schemeClr val="accent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600" dirty="0"/>
              <a:t>A unique engine oil additive designed to enhance the performance of your existing engine oil.</a:t>
            </a:r>
          </a:p>
        </p:txBody>
      </p:sp>
      <p:sp>
        <p:nvSpPr>
          <p:cNvPr id="9" name="Rectangle: Rounded Corners 58"/>
          <p:cNvSpPr/>
          <p:nvPr/>
        </p:nvSpPr>
        <p:spPr>
          <a:xfrm>
            <a:off x="3571875" y="3872677"/>
            <a:ext cx="8494077" cy="164893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effectLst>
            <a:outerShdw blurRad="165100" dist="38100" dir="5400000" algn="t" rotWithShape="0">
              <a:schemeClr val="accent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600" dirty="0"/>
              <a:t>The resulting benefits include improved engine performance, extended engine life, and reduced carbon emissions. </a:t>
            </a:r>
          </a:p>
        </p:txBody>
      </p:sp>
    </p:spTree>
    <p:extLst>
      <p:ext uri="{BB962C8B-B14F-4D97-AF65-F5344CB8AC3E}">
        <p14:creationId xmlns:p14="http://schemas.microsoft.com/office/powerpoint/2010/main" val="18038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609517" y="4866515"/>
            <a:ext cx="2620018" cy="1326274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91481" y="-108280"/>
            <a:ext cx="8656637" cy="1066800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FFF00"/>
                </a:solidFill>
              </a:rPr>
              <a:t>Friction Free 3000™ Engine Treatment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44249" y="6279574"/>
            <a:ext cx="12192000" cy="12192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Code: SG6530 | DC:S$25.50 | SR:S$35.75 | BV: 8.5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4483" y="4860304"/>
            <a:ext cx="76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Increases engine life </a:t>
            </a:r>
            <a:endParaRPr lang="en-SG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2" y="99732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benefits can we expect? </a:t>
            </a:r>
            <a:endParaRPr lang="en-SG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42" y="1559344"/>
            <a:ext cx="4852219" cy="4852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123" y="2078700"/>
            <a:ext cx="393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Increases gas mileage 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5138" y="3232257"/>
            <a:ext cx="334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Prevents dry starts 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061" y="4433105"/>
            <a:ext cx="466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Reduces oil consumption</a:t>
            </a:r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7000560" y="1967335"/>
            <a:ext cx="443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Better engine performance 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251" y="2970647"/>
            <a:ext cx="411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Normal compression 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5250" y="3943248"/>
            <a:ext cx="473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Decreases engine wear 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www.facebookbrand.com/img/fb-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13" y="2916341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553919" y="3223342"/>
            <a:ext cx="2484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ISOTONIXMASG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57683" y="655140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194421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STAY IN TOUCH WITH US</a:t>
            </a:r>
            <a:endParaRPr lang="en-GB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55" y="6241473"/>
            <a:ext cx="12192000" cy="5680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23000">
                <a:schemeClr val="accent6">
                  <a:lumMod val="50000"/>
                </a:schemeClr>
              </a:gs>
              <a:gs pos="78000">
                <a:schemeClr val="accent6">
                  <a:lumMod val="75000"/>
                </a:schemeClr>
              </a:gs>
              <a:gs pos="97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image18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1832940"/>
            <a:ext cx="6082145" cy="430462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3855" y="6373927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Products Available on SG.SHOP.COM and SG.ISOTONIX.COM</a:t>
            </a:r>
          </a:p>
        </p:txBody>
      </p:sp>
    </p:spTree>
    <p:extLst>
      <p:ext uri="{BB962C8B-B14F-4D97-AF65-F5344CB8AC3E}">
        <p14:creationId xmlns:p14="http://schemas.microsoft.com/office/powerpoint/2010/main" val="3638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4288"/>
            <a:ext cx="12192000" cy="708784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8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04" tIns="45719" rIns="88504" bIns="45719" rtlCol="0" anchor="ctr"/>
          <a:lstStyle/>
          <a:p>
            <a:pPr algn="ctr" defTabSz="866260">
              <a:defRPr/>
            </a:pPr>
            <a:endParaRPr lang="en-US" sz="1867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0141" y="917914"/>
            <a:ext cx="9715499" cy="5940086"/>
          </a:xfrm>
          <a:prstGeom prst="rect">
            <a:avLst/>
          </a:prstGeom>
        </p:spPr>
        <p:txBody>
          <a:bodyPr wrap="square" lIns="85667" tIns="45719" rIns="85667" bIns="45719">
            <a:spAutoFit/>
          </a:bodyPr>
          <a:lstStyle/>
          <a:p>
            <a:pPr algn="ctr" defTabSz="851135">
              <a:defRPr/>
            </a:pPr>
            <a:r>
              <a:rPr lang="en-US" sz="6600" spc="-300" dirty="0">
                <a:solidFill>
                  <a:srgbClr val="F2F2F2"/>
                </a:solidFill>
                <a:latin typeface="Lato Black" panose="020F0A02020204030203" pitchFamily="34" charset="0"/>
              </a:rPr>
              <a:t>Disclaimer</a:t>
            </a:r>
          </a:p>
          <a:p>
            <a:pPr algn="ctr" defTabSz="851135">
              <a:defRPr/>
            </a:pPr>
            <a:r>
              <a:rPr lang="en-US" sz="6600" b="1" dirty="0"/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Lato Black" panose="020F0A02020204030203"/>
              </a:rPr>
              <a:t>The products discussed herein are not intended to diagnose, treat, cure or prevent any disease.</a:t>
            </a:r>
          </a:p>
          <a:p>
            <a:endParaRPr lang="en-SG" sz="4400" b="1" dirty="0">
              <a:latin typeface="Lato Black" panose="020F0A02020204030203"/>
            </a:endParaRPr>
          </a:p>
          <a:p>
            <a:pPr algn="ctr" defTabSz="851135">
              <a:defRPr/>
            </a:pPr>
            <a:endParaRPr lang="en-US" sz="6600" cap="all" spc="-300" dirty="0">
              <a:solidFill>
                <a:srgbClr val="F2F2F2"/>
              </a:solidFill>
              <a:latin typeface="Lato Black" panose="020F0A02020204030203" pitchFamily="34" charset="0"/>
            </a:endParaRPr>
          </a:p>
          <a:p>
            <a:pPr algn="ctr" defTabSz="851135">
              <a:defRPr/>
            </a:pPr>
            <a:endParaRPr lang="en-US" sz="6600" cap="all" spc="-300" dirty="0">
              <a:solidFill>
                <a:srgbClr val="F2F2F2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2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90" y="3364249"/>
            <a:ext cx="928778" cy="696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r="21442" b="7349"/>
          <a:stretch/>
        </p:blipFill>
        <p:spPr>
          <a:xfrm>
            <a:off x="7483479" y="1867085"/>
            <a:ext cx="4528411" cy="4857750"/>
          </a:xfrm>
          <a:prstGeom prst="rect">
            <a:avLst/>
          </a:prstGeom>
          <a:effectLst>
            <a:outerShdw blurRad="1066800" dist="546100" dir="7620000" sx="103000" sy="103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4312" y="851422"/>
            <a:ext cx="518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68769">
              <a:defRPr/>
            </a:pPr>
            <a:r>
              <a:rPr lang="en-US" sz="6000" dirty="0">
                <a:solidFill>
                  <a:srgbClr val="F2F2F2"/>
                </a:solidFill>
                <a:latin typeface="Lato Black" panose="020F0A02020204030203" pitchFamily="34" charset="0"/>
              </a:rPr>
              <a:t>Your Concerns?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814" y="3288139"/>
            <a:ext cx="56902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68790">
              <a:defRPr/>
            </a:pPr>
            <a:r>
              <a:rPr lang="en-US" sz="5400" b="1" cap="all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Not sleeping well </a:t>
            </a:r>
          </a:p>
          <a:p>
            <a:pPr marL="0" marR="0" lvl="0" indent="0" algn="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B836"/>
              </a:solidFill>
              <a:effectLst/>
              <a:uLnTx/>
              <a:uFillTx/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2" y="3621692"/>
            <a:ext cx="928778" cy="6965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4312" y="851422"/>
            <a:ext cx="518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68769">
              <a:defRPr/>
            </a:pPr>
            <a:r>
              <a:rPr lang="en-US" sz="6000" dirty="0">
                <a:solidFill>
                  <a:srgbClr val="F2F2F2"/>
                </a:solidFill>
                <a:latin typeface="Lato Black" panose="020F0A02020204030203" pitchFamily="34" charset="0"/>
              </a:rPr>
              <a:t>Your Concerns?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4650" y="3025615"/>
            <a:ext cx="80079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8790">
              <a:defRPr/>
            </a:pPr>
            <a:r>
              <a:rPr lang="en-US" sz="5400" b="1" cap="all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BETTER SUPPORT YOUR</a:t>
            </a:r>
          </a:p>
          <a:p>
            <a:pPr algn="ctr" defTabSz="868790">
              <a:defRPr/>
            </a:pPr>
            <a:r>
              <a:rPr lang="en-US" sz="5400" b="1" cap="all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BONE HEALTH   </a:t>
            </a:r>
          </a:p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B836"/>
              </a:solidFill>
              <a:effectLst/>
              <a:uLnTx/>
              <a:uFillTx/>
              <a:latin typeface="Lato Black" panose="020F0A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48" y="1142057"/>
            <a:ext cx="3861985" cy="5715943"/>
          </a:xfrm>
          <a:prstGeom prst="rect">
            <a:avLst/>
          </a:prstGeom>
          <a:effectLst>
            <a:outerShdw blurRad="444500" dist="38100" dir="18900000" sx="105000" sy="105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6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38" y="3338482"/>
            <a:ext cx="928778" cy="696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312" y="851422"/>
            <a:ext cx="518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68769">
              <a:defRPr/>
            </a:pPr>
            <a:r>
              <a:rPr lang="en-US" sz="6000" dirty="0">
                <a:solidFill>
                  <a:srgbClr val="F2F2F2"/>
                </a:solidFill>
                <a:latin typeface="Lato Black" panose="020F0A02020204030203" pitchFamily="34" charset="0"/>
              </a:rPr>
              <a:t>Your Concerns?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83854" y="3185476"/>
            <a:ext cx="8007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cap="all" spc="-225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MUSCLE DISCOMFORT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17" y="-460"/>
            <a:ext cx="4775154" cy="47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52450" y="2571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581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0649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cap="all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entury Gothic Regular" charset="0"/>
                <a:ea typeface="+mn-ea"/>
                <a:cs typeface="+mn-cs"/>
              </a:rPr>
              <a:t>Functions of Magnesium </a:t>
            </a:r>
            <a:endParaRPr lang="en-SG" sz="36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entury Gothic Regular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92" y="257175"/>
            <a:ext cx="1325563" cy="1325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02" y="1809045"/>
            <a:ext cx="6750990" cy="50632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3" y="2182690"/>
            <a:ext cx="4822722" cy="1091452"/>
            <a:chOff x="0" y="2803488"/>
            <a:chExt cx="5256466" cy="914400"/>
          </a:xfrm>
          <a:solidFill>
            <a:srgbClr val="F99325"/>
          </a:solidFill>
        </p:grpSpPr>
        <p:sp>
          <p:nvSpPr>
            <p:cNvPr id="14" name="Rectangle 13"/>
            <p:cNvSpPr/>
            <p:nvPr/>
          </p:nvSpPr>
          <p:spPr>
            <a:xfrm>
              <a:off x="0" y="2803488"/>
              <a:ext cx="4602394" cy="9144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marL="170238" lvl="0" defTabSz="680649">
                <a:defRPr/>
              </a:pPr>
              <a:endParaRPr lang="en-SG" sz="2400" kern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marL="170238" lvl="0" defTabSz="680649">
                <a:defRPr/>
              </a:pPr>
              <a:r>
                <a:rPr lang="en-SG" sz="2400" kern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entury Gothic Regular" charset="0"/>
                  <a:ea typeface="Century Gothic Regular" charset="0"/>
                  <a:cs typeface="Century Gothic Regular" charset="0"/>
                </a:rPr>
                <a:t>Helps maintain normal levels of potassium, phosphorus and calcium </a:t>
              </a:r>
            </a:p>
            <a:p>
              <a:pPr marL="170238" marR="0" lvl="0" indent="0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marL="0" marR="0" lvl="0" indent="0" algn="ctr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4588252" y="2803488"/>
              <a:ext cx="668214" cy="914400"/>
            </a:xfrm>
            <a:prstGeom prst="rt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" y="3524334"/>
            <a:ext cx="4822721" cy="988676"/>
            <a:chOff x="0" y="2803487"/>
            <a:chExt cx="5017477" cy="914401"/>
          </a:xfrm>
        </p:grpSpPr>
        <p:sp>
          <p:nvSpPr>
            <p:cNvPr id="17" name="Rectangle 16"/>
            <p:cNvSpPr/>
            <p:nvPr/>
          </p:nvSpPr>
          <p:spPr>
            <a:xfrm>
              <a:off x="0" y="2803487"/>
              <a:ext cx="4349262" cy="914400"/>
            </a:xfrm>
            <a:prstGeom prst="rect">
              <a:avLst/>
            </a:prstGeom>
            <a:solidFill>
              <a:srgbClr val="EA3D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170238" lvl="0" defTabSz="680649">
                <a:defRPr/>
              </a:pPr>
              <a:endParaRPr lang="en-US" sz="2400" kern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marL="170238" lvl="0" defTabSz="680649">
                <a:defRPr/>
              </a:pPr>
              <a:endParaRPr lang="en-US" sz="2400" kern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marL="170238" lvl="0" defTabSz="680649">
                <a:defRPr/>
              </a:pPr>
              <a:r>
                <a:rPr lang="en-SG" sz="2400" kern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entury Gothic Regular" charset="0"/>
                  <a:ea typeface="Century Gothic Regular" charset="0"/>
                  <a:cs typeface="Century Gothic Regular" charset="0"/>
                </a:rPr>
                <a:t>Supports normal function of muscle and nervous tissue </a:t>
              </a:r>
            </a:p>
            <a:p>
              <a:pPr marL="170238" marR="0" lvl="0" indent="0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Century Gothic Regular" charset="0"/>
                  <a:cs typeface="Century Gothic Regular" charset="0"/>
                </a:rPr>
                <a:t> </a:t>
              </a:r>
            </a:p>
            <a:p>
              <a:pPr marL="0" marR="0" lvl="0" indent="0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4349262" y="2803488"/>
              <a:ext cx="668215" cy="914400"/>
            </a:xfrm>
            <a:prstGeom prst="rtTriangle">
              <a:avLst/>
            </a:prstGeom>
            <a:solidFill>
              <a:srgbClr val="EA3D1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4854633"/>
            <a:ext cx="5145578" cy="1205345"/>
            <a:chOff x="0" y="2803485"/>
            <a:chExt cx="5374536" cy="914403"/>
          </a:xfrm>
          <a:solidFill>
            <a:srgbClr val="6DAF27"/>
          </a:solidFill>
        </p:grpSpPr>
        <p:sp>
          <p:nvSpPr>
            <p:cNvPr id="20" name="Rectangle 19"/>
            <p:cNvSpPr/>
            <p:nvPr/>
          </p:nvSpPr>
          <p:spPr>
            <a:xfrm>
              <a:off x="0" y="2803485"/>
              <a:ext cx="4706320" cy="91439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170238" marR="0" lvl="0" indent="0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kern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  <a:ea typeface="Century Gothic Regular" charset="0"/>
                <a:cs typeface="Century Gothic Regular" charset="0"/>
              </a:endParaRPr>
            </a:p>
            <a:p>
              <a:pPr lvl="0" defTabSz="680649">
                <a:defRPr/>
              </a:pPr>
              <a:r>
                <a:rPr lang="en-SG" sz="2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  Helps maintain normal  </a:t>
              </a:r>
            </a:p>
            <a:p>
              <a:pPr lvl="0" defTabSz="680649">
                <a:defRPr/>
              </a:pPr>
              <a:r>
                <a:rPr lang="en-SG" sz="2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entury Gothic Regular" charset="0"/>
                </a:rPr>
                <a:t>  regulation of heart and                 blood pressure </a:t>
              </a:r>
            </a:p>
            <a:p>
              <a:pPr marL="0" marR="0" lvl="0" indent="0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4706321" y="2803488"/>
              <a:ext cx="668215" cy="914400"/>
            </a:xfrm>
            <a:prstGeom prst="rt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06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38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 txBox="1">
            <a:spLocks/>
          </p:cNvSpPr>
          <p:nvPr/>
        </p:nvSpPr>
        <p:spPr>
          <a:xfrm>
            <a:off x="0" y="6226175"/>
            <a:ext cx="12192000" cy="388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14947" indent="-214947" algn="l" defTabSz="8581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483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4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005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050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910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7964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704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5676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</a:rPr>
              <a:t>Code: SG12989 | DC:S$46.25 | SR:S$64.75 | BV:20</a:t>
            </a:r>
            <a:endParaRPr lang="en-SG" sz="24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3" y="1081877"/>
            <a:ext cx="5334000" cy="533400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36504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581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789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cap="all" spc="-225">
                <a:solidFill>
                  <a:srgbClr val="FFFFFF"/>
                </a:solidFill>
                <a:latin typeface="Lato Black" panose="020F0A02020204030203" pitchFamily="34" charset="0"/>
                <a:ea typeface="+mn-ea"/>
                <a:cs typeface="+mn-cs"/>
              </a:rPr>
              <a:t>Introducing Isotonix® Magnesium </a:t>
            </a:r>
            <a:endParaRPr lang="en-SG" b="1" cap="all" spc="-225" dirty="0">
              <a:solidFill>
                <a:srgbClr val="FFFFFF"/>
              </a:solidFill>
              <a:latin typeface="Lato Black" panose="020F0A02020204030203" pitchFamily="3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268691" y="3981796"/>
            <a:ext cx="3525534" cy="3356141"/>
            <a:chOff x="7188503" y="1335315"/>
            <a:chExt cx="4297680" cy="4297680"/>
          </a:xfrm>
        </p:grpSpPr>
        <p:sp>
          <p:nvSpPr>
            <p:cNvPr id="26" name="Oval 25"/>
            <p:cNvSpPr/>
            <p:nvPr/>
          </p:nvSpPr>
          <p:spPr>
            <a:xfrm>
              <a:off x="7188503" y="1335315"/>
              <a:ext cx="4297680" cy="4297680"/>
            </a:xfrm>
            <a:prstGeom prst="ellipse">
              <a:avLst/>
            </a:prstGeom>
            <a:solidFill>
              <a:srgbClr val="1891AB">
                <a:lumMod val="60000"/>
                <a:lumOff val="4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404191" y="1746794"/>
              <a:ext cx="3866303" cy="3474720"/>
            </a:xfrm>
            <a:prstGeom prst="ellipse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33400" sx="106000" sy="106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-113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0"/>
                  <a:ea typeface="+mn-ea"/>
                  <a:cs typeface="Arial" panose="020B0604020202020204" pitchFamily="34" charset="0"/>
                </a:rPr>
                <a:t>Available</a:t>
              </a:r>
              <a:r>
                <a:rPr kumimoji="0" lang="en-US" sz="4000" b="0" i="0" u="none" strike="noStrike" kern="0" cap="none" spc="-113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6615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spc="-113" baseline="0" dirty="0">
                  <a:ln w="3175">
                    <a:noFill/>
                  </a:ln>
                  <a:solidFill>
                    <a:prstClr val="white"/>
                  </a:solidFill>
                  <a:latin typeface="Raleway" panose="020B0503030101060003" pitchFamily="34" charset="0"/>
                  <a:cs typeface="Arial" panose="020B0604020202020204" pitchFamily="34" charset="0"/>
                </a:rPr>
                <a:t>Now</a:t>
              </a:r>
              <a:endParaRPr kumimoji="0" lang="en-US" sz="4000" b="0" i="0" u="none" strike="noStrike" kern="0" cap="none" spc="-113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0890" y="6554248"/>
            <a:ext cx="1874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</a:rPr>
              <a:t>MAHP1700403</a:t>
            </a:r>
            <a:endParaRPr lang="en-SG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36504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581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all" spc="-225">
                <a:solidFill>
                  <a:srgbClr val="FFFFFF"/>
                </a:solidFill>
                <a:latin typeface="Lato Black" panose="020F0A02020204030203" pitchFamily="34" charset="0"/>
                <a:ea typeface="+mn-ea"/>
                <a:cs typeface="+mn-cs"/>
              </a:rPr>
              <a:t>Benefits of Isotonix® Magnesium </a:t>
            </a:r>
            <a:endParaRPr lang="en-SG" b="1" cap="all" spc="-225" dirty="0">
              <a:solidFill>
                <a:srgbClr val="FFFFFF"/>
              </a:solidFill>
              <a:latin typeface="Lato Black" panose="020F0A02020204030203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5859374"/>
            <a:ext cx="12192000" cy="388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14947" indent="-214947" algn="l" defTabSz="8581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483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4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005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050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910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7964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704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5676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</a:rPr>
              <a:t>Code: SG12989 | DC:S$46.25 | SR:S$64.75 | BV:20</a:t>
            </a:r>
            <a:endParaRPr lang="en-SG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3" y="1081877"/>
            <a:ext cx="5334000" cy="533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2145" y="173435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Supports sleep quality </a:t>
            </a:r>
          </a:p>
          <a:p>
            <a:endParaRPr lang="en-SG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1588" y="358625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Supports muscle health and comfort </a:t>
            </a:r>
          </a:p>
          <a:p>
            <a:endParaRPr lang="en-SG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1864" y="2204027"/>
            <a:ext cx="38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Supports bone health </a:t>
            </a:r>
          </a:p>
          <a:p>
            <a:endParaRPr lang="en-SG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1864" y="3838586"/>
            <a:ext cx="4408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Helps the body maintain healthy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magnesium levels  </a:t>
            </a:r>
          </a:p>
          <a:p>
            <a:endParaRPr lang="en-SG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0" y="6554248"/>
            <a:ext cx="1874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</a:rPr>
              <a:t>MAHP1700403</a:t>
            </a:r>
            <a:endParaRPr lang="en-SG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1439"/>
            <a:ext cx="12062361" cy="68994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25" y="1228517"/>
            <a:ext cx="3479800" cy="490696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+mn-lt"/>
                <a:ea typeface="SimSun" pitchFamily="18" charset="0"/>
                <a:cs typeface="+mn-cs"/>
              </a:rPr>
              <a:t>Give The Best </a:t>
            </a:r>
            <a:br>
              <a:rPr lang="en-US" sz="6000" b="1" dirty="0">
                <a:solidFill>
                  <a:srgbClr val="92D050"/>
                </a:solidFill>
                <a:latin typeface="+mn-lt"/>
                <a:ea typeface="SimSun" pitchFamily="18" charset="0"/>
                <a:cs typeface="+mn-cs"/>
              </a:rPr>
            </a:br>
            <a:r>
              <a:rPr lang="en-US" sz="6000" b="1" dirty="0">
                <a:solidFill>
                  <a:srgbClr val="92D050"/>
                </a:solidFill>
                <a:latin typeface="+mn-lt"/>
                <a:ea typeface="SimSun" pitchFamily="18" charset="0"/>
                <a:cs typeface="+mn-cs"/>
              </a:rPr>
              <a:t>To </a:t>
            </a:r>
            <a:br>
              <a:rPr lang="en-US" sz="6000" b="1" dirty="0">
                <a:solidFill>
                  <a:srgbClr val="92D050"/>
                </a:solidFill>
                <a:latin typeface="+mn-lt"/>
                <a:ea typeface="SimSun" pitchFamily="18" charset="0"/>
                <a:cs typeface="+mn-cs"/>
              </a:rPr>
            </a:br>
            <a:r>
              <a:rPr lang="en-US" sz="6000" b="1" dirty="0">
                <a:solidFill>
                  <a:srgbClr val="92D050"/>
                </a:solidFill>
                <a:latin typeface="+mn-lt"/>
                <a:ea typeface="SimSun" pitchFamily="18" charset="0"/>
                <a:cs typeface="+mn-cs"/>
              </a:rPr>
              <a:t>Your Children </a:t>
            </a:r>
            <a:endParaRPr lang="en-SG" sz="6000" b="1" dirty="0">
              <a:solidFill>
                <a:srgbClr val="92D050"/>
              </a:solidFill>
              <a:latin typeface="+mn-lt"/>
              <a:ea typeface="SimSun" pitchFamily="18" charset="0"/>
              <a:cs typeface="+mn-cs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00" y="1995055"/>
            <a:ext cx="5245895" cy="4862945"/>
          </a:xfrm>
        </p:spPr>
      </p:pic>
    </p:spTree>
    <p:extLst>
      <p:ext uri="{BB962C8B-B14F-4D97-AF65-F5344CB8AC3E}">
        <p14:creationId xmlns:p14="http://schemas.microsoft.com/office/powerpoint/2010/main" val="4000030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Office Theme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2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7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455</Words>
  <Application>Microsoft Office PowerPoint</Application>
  <PresentationFormat>Widescreen</PresentationFormat>
  <Paragraphs>114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Century Gothic Regular</vt:lpstr>
      <vt:lpstr>Lato Black</vt:lpstr>
      <vt:lpstr>Raleway</vt:lpstr>
      <vt:lpstr>SimSun</vt:lpstr>
      <vt:lpstr>Arial</vt:lpstr>
      <vt:lpstr>Calibri</vt:lpstr>
      <vt:lpstr>Calibri Light</vt:lpstr>
      <vt:lpstr>Wingdings</vt:lpstr>
      <vt:lpstr>Office Theme</vt:lpstr>
      <vt:lpstr>Digital Dots</vt:lpstr>
      <vt:lpstr>17_Office Theme</vt:lpstr>
      <vt:lpstr>42_Custom Design</vt:lpstr>
      <vt:lpstr>57_Custom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Give The Best  To  Your Children </vt:lpstr>
      <vt:lpstr>PowerPoint Presentation</vt:lpstr>
      <vt:lpstr> DNA Miracles™ Chewable Probiotics</vt:lpstr>
      <vt:lpstr> DNA Miracles™ Chewable Probiotics</vt:lpstr>
      <vt:lpstr> DNA Miracles™ Chewable Probiotics</vt:lpstr>
      <vt:lpstr>PowerPoint Presentation</vt:lpstr>
      <vt:lpstr>PowerPoint Presentation</vt:lpstr>
      <vt:lpstr>Friction Free 3000™ Engine Treatment </vt:lpstr>
      <vt:lpstr>Friction Free 3000™ Engine Treatment </vt:lpstr>
      <vt:lpstr>Friction Free 3000™ Engine Treatment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Ching Tan</dc:creator>
  <cp:lastModifiedBy>Jermaine Khoo</cp:lastModifiedBy>
  <cp:revision>111</cp:revision>
  <dcterms:created xsi:type="dcterms:W3CDTF">2017-08-30T02:53:37Z</dcterms:created>
  <dcterms:modified xsi:type="dcterms:W3CDTF">2017-10-24T07:23:30Z</dcterms:modified>
</cp:coreProperties>
</file>